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70" r:id="rId2"/>
    <p:sldId id="262" r:id="rId3"/>
    <p:sldId id="304" r:id="rId4"/>
    <p:sldId id="305" r:id="rId5"/>
    <p:sldId id="287" r:id="rId6"/>
    <p:sldId id="300" r:id="rId7"/>
    <p:sldId id="301" r:id="rId8"/>
    <p:sldId id="286" r:id="rId9"/>
    <p:sldId id="293" r:id="rId10"/>
    <p:sldId id="257" r:id="rId11"/>
    <p:sldId id="294" r:id="rId12"/>
    <p:sldId id="295" r:id="rId13"/>
    <p:sldId id="297" r:id="rId14"/>
    <p:sldId id="296" r:id="rId15"/>
    <p:sldId id="298" r:id="rId16"/>
    <p:sldId id="258" r:id="rId17"/>
    <p:sldId id="277" r:id="rId18"/>
    <p:sldId id="278" r:id="rId19"/>
    <p:sldId id="273" r:id="rId20"/>
    <p:sldId id="275" r:id="rId21"/>
    <p:sldId id="291" r:id="rId22"/>
    <p:sldId id="276" r:id="rId23"/>
    <p:sldId id="274" r:id="rId24"/>
    <p:sldId id="279" r:id="rId25"/>
    <p:sldId id="284" r:id="rId26"/>
    <p:sldId id="292" r:id="rId27"/>
    <p:sldId id="265" r:id="rId28"/>
    <p:sldId id="306" r:id="rId29"/>
    <p:sldId id="307" r:id="rId30"/>
    <p:sldId id="288" r:id="rId31"/>
    <p:sldId id="303" r:id="rId32"/>
    <p:sldId id="302" r:id="rId33"/>
    <p:sldId id="290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A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23"/>
    <p:restoredTop sz="82649"/>
  </p:normalViewPr>
  <p:slideViewPr>
    <p:cSldViewPr snapToGrid="0" snapToObjects="1">
      <p:cViewPr varScale="1">
        <p:scale>
          <a:sx n="147" d="100"/>
          <a:sy n="147" d="100"/>
        </p:scale>
        <p:origin x="21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D408E-7495-D64E-BFC2-A4240D3A1DC9}" type="datetimeFigureOut">
              <a:rPr lang="en-US" smtClean="0"/>
              <a:t>2/12/19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F8A7F-C8CE-AE46-8571-1EBDCEB98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38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8A7F-C8CE-AE46-8571-1EBDCEB98C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8A7F-C8CE-AE46-8571-1EBDCEB98C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97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8A7F-C8CE-AE46-8571-1EBDCEB98CA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46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A164F-14D3-F943-9F98-3AB86CFA1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FC01D4-1AC5-2248-A268-4AC7DBFAB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EFAF1-B82B-B445-97EF-5146F0934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9503-7EE7-AC4A-B3A5-4089C63D8310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AAEFA-D21B-8F46-85F9-814D82126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27E90-DECD-F045-A874-6FE8F537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8B6B-CF12-F747-9807-02D721B4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3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E5C69-AA7A-4448-B159-3C0F1FE16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4A46C-114F-5941-A949-9E9364B3C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D1AC7-E675-2F4B-BD57-CB8258B8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9503-7EE7-AC4A-B3A5-4089C63D8310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C22E0-76F0-084D-B85D-52551A7E8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08BE0-232C-084A-B503-6BA0AA4A7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8B6B-CF12-F747-9807-02D721B4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27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B1DE2-E259-3F41-8A74-F122F35753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00CE2A-F335-FC4F-B1F1-A9004DEFB3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CE5AB-F36E-0844-83B2-3081FB2E1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9503-7EE7-AC4A-B3A5-4089C63D8310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1C049-13A1-7B48-937C-528F7B1D3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B2C03-9492-8743-B101-53C7ED81C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8B6B-CF12-F747-9807-02D721B4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2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351FF-0814-D14C-984E-1879FB64F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FB8D8-822D-5545-AF94-F5955C1D0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68C59-0CDF-C64C-8DE2-26891FA49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9503-7EE7-AC4A-B3A5-4089C63D8310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CABFB-713C-F14E-983D-394D8426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F6F0E-2EB3-FB46-89F4-A91ED917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8B6B-CF12-F747-9807-02D721B4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53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FA68-2C45-384D-859A-8E78C01F3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CBA7FE-BD52-6142-A25D-E5684896A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1F216-733E-524B-BE9D-B74E5F40F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9503-7EE7-AC4A-B3A5-4089C63D8310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DBF0D-CF24-6D47-94EF-A6AFE867F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D6DA5-B31C-6E4F-8244-635403A3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8B6B-CF12-F747-9807-02D721B4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6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95B9B-B806-A347-B9F0-1535BA6A1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7A4B-9514-234F-882B-50EFE89ED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C8AF5-F49D-E948-9E76-8C46F815E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51E37-BD3A-D44F-8B51-C5B15594F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9503-7EE7-AC4A-B3A5-4089C63D8310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F3DB8-E806-BE41-9E44-DFC38580A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F8509-390B-C240-B0A5-D07E4D99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8B6B-CF12-F747-9807-02D721B4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8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CA81-C08D-4441-96F1-9AE769DF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049B7-A4F6-864D-9E43-860F4681B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21FD2-91B0-8E4B-938A-9AE42A755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0FB2D2-B7AE-0C46-9801-89309D369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40320D-FD4B-A845-B11B-8155EBFC5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9E0C44-24D1-FC47-9503-28BDA8BC5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9503-7EE7-AC4A-B3A5-4089C63D8310}" type="datetimeFigureOut">
              <a:rPr lang="en-US" smtClean="0"/>
              <a:t>2/12/19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493056-5C60-4743-80DC-6CE7263E5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142088-C389-0542-B580-C0D5BC445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8B6B-CF12-F747-9807-02D721B4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01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39FB5-E07B-E444-A3BE-8687F02C1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F775C0-E877-5442-B3AD-BC0DEFFC8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9503-7EE7-AC4A-B3A5-4089C63D8310}" type="datetimeFigureOut">
              <a:rPr lang="en-US" smtClean="0"/>
              <a:t>2/12/19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16AFE2-A1F8-704D-B10F-8958C7DAA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DC4BA-4647-1E41-AEBB-67A2B6A4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8B6B-CF12-F747-9807-02D721B4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52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3B4E3E-7AE4-084F-AC1F-49BBE1B08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9503-7EE7-AC4A-B3A5-4089C63D8310}" type="datetimeFigureOut">
              <a:rPr lang="en-US" smtClean="0"/>
              <a:t>2/12/19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57691-DEC0-D746-88AC-3AF3A72CF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832B8-57AE-0942-9274-423BB3B24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8B6B-CF12-F747-9807-02D721B4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5F322-60BD-6649-9922-9C937AB36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0D09C-B040-DC48-9D18-A8F919EE2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8455D2-56B8-A14E-9B61-B04DEE307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69DB6-0B3C-6348-B3CD-C886E5B95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9503-7EE7-AC4A-B3A5-4089C63D8310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F117B-C6FD-6746-89C5-98A824EF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45E3A-CF50-0543-BADC-C0B948D07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8B6B-CF12-F747-9807-02D721B4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94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7D303-3876-9B47-9123-7AFE6A4BA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042FB4-4898-9E40-8DE5-D1BB8A78C2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C74DE7-D7FA-8F40-BB13-121C20FCD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5B1A3-D572-184E-9DCF-3A080DD08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9503-7EE7-AC4A-B3A5-4089C63D8310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E32D9-1C5E-8243-B631-A60E13760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DF4F3-706B-7C4F-8023-7FD9AD15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8B6B-CF12-F747-9807-02D721B4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8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424233-165E-9B41-AD26-ADC99A2DD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4F90E-69C3-254B-9E1F-6EB1DE662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08863-A4B9-964A-84A0-CE4759109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A9503-7EE7-AC4A-B3A5-4089C63D8310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85D98-4421-B348-A097-62DDDDEB2A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3F41D-5D2C-7E42-99C9-F7EE65CF3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68B6B-CF12-F747-9807-02D721B4A3F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34A09782-D6E1-B241-878F-247D16F7F2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40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spirapp.org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spirapp.org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76B7B-D88D-0A43-B2F0-2383F8688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8000" b="1" dirty="0" err="1"/>
              <a:t>CA</a:t>
            </a:r>
            <a:r>
              <a:rPr lang="en-US" sz="7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lifornia’s</a:t>
            </a:r>
            <a:endParaRPr lang="en-US" sz="7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8000" b="1" dirty="0"/>
              <a:t>S</a:t>
            </a: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ystem for</a:t>
            </a:r>
          </a:p>
          <a:p>
            <a:pPr marL="0" indent="0">
              <a:buNone/>
            </a:pPr>
            <a:r>
              <a:rPr lang="en-US" sz="8000" b="1" dirty="0"/>
              <a:t>P</a:t>
            </a: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esticide</a:t>
            </a:r>
          </a:p>
          <a:p>
            <a:pPr marL="0" indent="0">
              <a:buNone/>
            </a:pPr>
            <a:r>
              <a:rPr lang="en-US" sz="8000" b="1" dirty="0"/>
              <a:t>I</a:t>
            </a: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ncident</a:t>
            </a:r>
          </a:p>
          <a:p>
            <a:pPr marL="0" indent="0">
              <a:buNone/>
            </a:pPr>
            <a:r>
              <a:rPr lang="en-US" sz="8000" b="1" dirty="0"/>
              <a:t>R</a:t>
            </a: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eporting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917BB-DB09-3545-BC94-79BC1DBDD8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09600"/>
            <a:ext cx="5567362" cy="556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9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A9F18-9E90-7246-A31A-B158D828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221" y="314"/>
            <a:ext cx="7940726" cy="1325563"/>
          </a:xfrm>
        </p:spPr>
        <p:txBody>
          <a:bodyPr/>
          <a:lstStyle/>
          <a:p>
            <a:r>
              <a:rPr lang="en-US" dirty="0"/>
              <a:t> – Overview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4A20D9-63D4-5E45-B8AB-6ECAA29F1663}"/>
              </a:ext>
            </a:extLst>
          </p:cNvPr>
          <p:cNvSpPr/>
          <p:nvPr/>
        </p:nvSpPr>
        <p:spPr>
          <a:xfrm>
            <a:off x="5369842" y="1811036"/>
            <a:ext cx="1357312" cy="10906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Mobile App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0AFC1C-1DC3-444C-BED5-7593CDEBE746}"/>
              </a:ext>
            </a:extLst>
          </p:cNvPr>
          <p:cNvSpPr/>
          <p:nvPr/>
        </p:nvSpPr>
        <p:spPr>
          <a:xfrm>
            <a:off x="3383879" y="3377898"/>
            <a:ext cx="5386388" cy="6143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Intelligent Case Router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BA0358-130E-3944-9126-DB58B9704D5F}"/>
              </a:ext>
            </a:extLst>
          </p:cNvPr>
          <p:cNvSpPr/>
          <p:nvPr/>
        </p:nvSpPr>
        <p:spPr>
          <a:xfrm>
            <a:off x="3383879" y="4719601"/>
            <a:ext cx="1814512" cy="9047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CASPIR Admin Portal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C3E99A-6C27-7A45-A935-0F56BA27D7F8}"/>
              </a:ext>
            </a:extLst>
          </p:cNvPr>
          <p:cNvCxnSpPr/>
          <p:nvPr/>
        </p:nvCxnSpPr>
        <p:spPr>
          <a:xfrm>
            <a:off x="6034209" y="2901648"/>
            <a:ext cx="0" cy="4762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99EA140-1C64-B544-9C9A-F52DFA0E3BC2}"/>
              </a:ext>
            </a:extLst>
          </p:cNvPr>
          <p:cNvCxnSpPr>
            <a:cxnSpLocks/>
          </p:cNvCxnSpPr>
          <p:nvPr/>
        </p:nvCxnSpPr>
        <p:spPr>
          <a:xfrm flipH="1">
            <a:off x="4414171" y="3992261"/>
            <a:ext cx="1672426" cy="603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6387024-4BF9-FA4B-9976-40BED234DD18}"/>
              </a:ext>
            </a:extLst>
          </p:cNvPr>
          <p:cNvCxnSpPr>
            <a:cxnSpLocks/>
          </p:cNvCxnSpPr>
          <p:nvPr/>
        </p:nvCxnSpPr>
        <p:spPr>
          <a:xfrm>
            <a:off x="6040562" y="3988424"/>
            <a:ext cx="1479548" cy="6072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56CA0F0-D988-2048-898E-9A8EE400B910}"/>
              </a:ext>
            </a:extLst>
          </p:cNvPr>
          <p:cNvSpPr/>
          <p:nvPr/>
        </p:nvSpPr>
        <p:spPr>
          <a:xfrm>
            <a:off x="6612854" y="4719601"/>
            <a:ext cx="1814512" cy="9047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CalPEATS</a:t>
            </a:r>
            <a:r>
              <a:rPr lang="en-US" dirty="0"/>
              <a:t> Incident Report</a:t>
            </a:r>
          </a:p>
          <a:p>
            <a:pPr algn="ctr"/>
            <a:r>
              <a:rPr lang="en-US" dirty="0"/>
              <a:t>Investigation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33C2789-922C-4E47-A837-000C4256B81B}"/>
              </a:ext>
            </a:extLst>
          </p:cNvPr>
          <p:cNvCxnSpPr>
            <a:cxnSpLocks/>
          </p:cNvCxnSpPr>
          <p:nvPr/>
        </p:nvCxnSpPr>
        <p:spPr>
          <a:xfrm>
            <a:off x="5398418" y="5094252"/>
            <a:ext cx="103504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565C3DB-5C0B-B445-BF1B-A207F1895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88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C39055-739D-934F-825B-B086A2DE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6CC8D2-A18A-FB4C-83FE-A13F60EC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221" y="314"/>
            <a:ext cx="7940726" cy="1325563"/>
          </a:xfrm>
        </p:spPr>
        <p:txBody>
          <a:bodyPr/>
          <a:lstStyle/>
          <a:p>
            <a:r>
              <a:rPr lang="en-US" dirty="0"/>
              <a:t> –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F94C4-CEE2-754F-9E01-894E153CD9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141" y="3596458"/>
            <a:ext cx="2151742" cy="2151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52EE32-C45D-5845-9C22-16CB158F4B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414" y="3563801"/>
            <a:ext cx="2682955" cy="2040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75D00E-0EC1-F44E-8074-AF20093702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8" y="3252650"/>
            <a:ext cx="2784705" cy="2656115"/>
          </a:xfrm>
          <a:prstGeom prst="rect">
            <a:avLst/>
          </a:prstGeom>
        </p:spPr>
      </p:pic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E8637300-3FE2-B84A-AF8E-D01B01E283A1}"/>
              </a:ext>
            </a:extLst>
          </p:cNvPr>
          <p:cNvSpPr/>
          <p:nvPr/>
        </p:nvSpPr>
        <p:spPr>
          <a:xfrm>
            <a:off x="2469671" y="4119880"/>
            <a:ext cx="1596571" cy="711200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41EF9810-25BD-754E-B46C-DBF644C4CA93}"/>
              </a:ext>
            </a:extLst>
          </p:cNvPr>
          <p:cNvSpPr/>
          <p:nvPr/>
        </p:nvSpPr>
        <p:spPr>
          <a:xfrm>
            <a:off x="7328211" y="4119880"/>
            <a:ext cx="1596571" cy="711200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92FADE-0D2B-1B45-AD8C-E4DC55903F77}"/>
              </a:ext>
            </a:extLst>
          </p:cNvPr>
          <p:cNvSpPr txBox="1"/>
          <p:nvPr/>
        </p:nvSpPr>
        <p:spPr>
          <a:xfrm>
            <a:off x="794799" y="5748200"/>
            <a:ext cx="1636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CASPIR</a:t>
            </a:r>
          </a:p>
          <a:p>
            <a:pPr algn="ctr"/>
            <a:r>
              <a:rPr lang="en-US" sz="2400" dirty="0"/>
              <a:t>Mobile App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73BC71-5996-A94E-A1B4-3E99869775B1}"/>
              </a:ext>
            </a:extLst>
          </p:cNvPr>
          <p:cNvSpPr txBox="1"/>
          <p:nvPr/>
        </p:nvSpPr>
        <p:spPr>
          <a:xfrm>
            <a:off x="4716529" y="5738938"/>
            <a:ext cx="2034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CASPIR</a:t>
            </a:r>
          </a:p>
          <a:p>
            <a:pPr algn="ctr"/>
            <a:r>
              <a:rPr lang="en-US" sz="2400" dirty="0"/>
              <a:t>Administration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8EEAC-8ABC-EE4F-97BC-31A4052E453E}"/>
              </a:ext>
            </a:extLst>
          </p:cNvPr>
          <p:cNvSpPr txBox="1"/>
          <p:nvPr/>
        </p:nvSpPr>
        <p:spPr>
          <a:xfrm>
            <a:off x="9035995" y="5754025"/>
            <a:ext cx="1778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County</a:t>
            </a:r>
          </a:p>
          <a:p>
            <a:pPr algn="ctr"/>
            <a:r>
              <a:rPr lang="en-US" sz="2400" dirty="0"/>
              <a:t>Investigation</a:t>
            </a:r>
          </a:p>
        </p:txBody>
      </p:sp>
    </p:spTree>
    <p:extLst>
      <p:ext uri="{BB962C8B-B14F-4D97-AF65-F5344CB8AC3E}">
        <p14:creationId xmlns:p14="http://schemas.microsoft.com/office/powerpoint/2010/main" val="2079253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6016A6-6D49-764A-B58D-ED168C1CF869}"/>
              </a:ext>
            </a:extLst>
          </p:cNvPr>
          <p:cNvSpPr/>
          <p:nvPr/>
        </p:nvSpPr>
        <p:spPr>
          <a:xfrm>
            <a:off x="58508" y="1325877"/>
            <a:ext cx="3149292" cy="53914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C39055-739D-934F-825B-B086A2DE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6CC8D2-A18A-FB4C-83FE-A13F60EC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221" y="314"/>
            <a:ext cx="7940726" cy="1325563"/>
          </a:xfrm>
        </p:spPr>
        <p:txBody>
          <a:bodyPr/>
          <a:lstStyle/>
          <a:p>
            <a:r>
              <a:rPr lang="en-US" dirty="0"/>
              <a:t> –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F94C4-CEE2-754F-9E01-894E153CD9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141" y="3596458"/>
            <a:ext cx="2151742" cy="2151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52EE32-C45D-5845-9C22-16CB158F4B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414" y="3563801"/>
            <a:ext cx="2682955" cy="2040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75D00E-0EC1-F44E-8074-AF20093702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8" y="3252650"/>
            <a:ext cx="2784705" cy="2656115"/>
          </a:xfrm>
          <a:prstGeom prst="rect">
            <a:avLst/>
          </a:prstGeom>
        </p:spPr>
      </p:pic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E8637300-3FE2-B84A-AF8E-D01B01E283A1}"/>
              </a:ext>
            </a:extLst>
          </p:cNvPr>
          <p:cNvSpPr/>
          <p:nvPr/>
        </p:nvSpPr>
        <p:spPr>
          <a:xfrm>
            <a:off x="2469671" y="4119880"/>
            <a:ext cx="1596571" cy="711200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41EF9810-25BD-754E-B46C-DBF644C4CA93}"/>
              </a:ext>
            </a:extLst>
          </p:cNvPr>
          <p:cNvSpPr/>
          <p:nvPr/>
        </p:nvSpPr>
        <p:spPr>
          <a:xfrm>
            <a:off x="7328211" y="4119880"/>
            <a:ext cx="1596571" cy="711200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92FADE-0D2B-1B45-AD8C-E4DC55903F77}"/>
              </a:ext>
            </a:extLst>
          </p:cNvPr>
          <p:cNvSpPr txBox="1"/>
          <p:nvPr/>
        </p:nvSpPr>
        <p:spPr>
          <a:xfrm>
            <a:off x="794799" y="5748200"/>
            <a:ext cx="1636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CASPIR</a:t>
            </a:r>
          </a:p>
          <a:p>
            <a:pPr algn="ctr"/>
            <a:r>
              <a:rPr lang="en-US" sz="2400" dirty="0"/>
              <a:t>Mobile App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73BC71-5996-A94E-A1B4-3E99869775B1}"/>
              </a:ext>
            </a:extLst>
          </p:cNvPr>
          <p:cNvSpPr txBox="1"/>
          <p:nvPr/>
        </p:nvSpPr>
        <p:spPr>
          <a:xfrm>
            <a:off x="4716529" y="5738938"/>
            <a:ext cx="2034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CASPIR</a:t>
            </a:r>
          </a:p>
          <a:p>
            <a:pPr algn="ctr"/>
            <a:r>
              <a:rPr lang="en-US" sz="2400" dirty="0"/>
              <a:t>Administration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8EEAC-8ABC-EE4F-97BC-31A4052E453E}"/>
              </a:ext>
            </a:extLst>
          </p:cNvPr>
          <p:cNvSpPr txBox="1"/>
          <p:nvPr/>
        </p:nvSpPr>
        <p:spPr>
          <a:xfrm>
            <a:off x="9035995" y="5754025"/>
            <a:ext cx="1778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County</a:t>
            </a:r>
          </a:p>
          <a:p>
            <a:pPr algn="ctr"/>
            <a:r>
              <a:rPr lang="en-US" sz="2400" dirty="0"/>
              <a:t>Investigation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02623E-7688-1D4C-B914-59A5DB2FDCCF}"/>
              </a:ext>
            </a:extLst>
          </p:cNvPr>
          <p:cNvSpPr txBox="1"/>
          <p:nvPr/>
        </p:nvSpPr>
        <p:spPr>
          <a:xfrm>
            <a:off x="212190" y="1505289"/>
            <a:ext cx="2784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for </a:t>
            </a:r>
            <a:r>
              <a:rPr lang="en-US" b="1" dirty="0"/>
              <a:t>Fieldworkers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Submit pesticide related incidents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Free download</a:t>
            </a:r>
          </a:p>
        </p:txBody>
      </p:sp>
    </p:spTree>
    <p:extLst>
      <p:ext uri="{BB962C8B-B14F-4D97-AF65-F5344CB8AC3E}">
        <p14:creationId xmlns:p14="http://schemas.microsoft.com/office/powerpoint/2010/main" val="279302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0C90FD8-D05D-F74B-8493-32323CF4B012}"/>
              </a:ext>
            </a:extLst>
          </p:cNvPr>
          <p:cNvSpPr/>
          <p:nvPr/>
        </p:nvSpPr>
        <p:spPr>
          <a:xfrm>
            <a:off x="3940509" y="1325877"/>
            <a:ext cx="3572400" cy="53914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C39055-739D-934F-825B-B086A2DE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6CC8D2-A18A-FB4C-83FE-A13F60EC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221" y="314"/>
            <a:ext cx="7940726" cy="1325563"/>
          </a:xfrm>
        </p:spPr>
        <p:txBody>
          <a:bodyPr/>
          <a:lstStyle/>
          <a:p>
            <a:r>
              <a:rPr lang="en-US" dirty="0"/>
              <a:t> –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F94C4-CEE2-754F-9E01-894E153CD9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141" y="3596458"/>
            <a:ext cx="2151742" cy="2151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52EE32-C45D-5845-9C22-16CB158F4B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414" y="3563801"/>
            <a:ext cx="2682955" cy="2040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75D00E-0EC1-F44E-8074-AF20093702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8" y="3252650"/>
            <a:ext cx="2784705" cy="2656115"/>
          </a:xfrm>
          <a:prstGeom prst="rect">
            <a:avLst/>
          </a:prstGeom>
        </p:spPr>
      </p:pic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E8637300-3FE2-B84A-AF8E-D01B01E283A1}"/>
              </a:ext>
            </a:extLst>
          </p:cNvPr>
          <p:cNvSpPr/>
          <p:nvPr/>
        </p:nvSpPr>
        <p:spPr>
          <a:xfrm>
            <a:off x="2469671" y="4119880"/>
            <a:ext cx="1596571" cy="711200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41EF9810-25BD-754E-B46C-DBF644C4CA93}"/>
              </a:ext>
            </a:extLst>
          </p:cNvPr>
          <p:cNvSpPr/>
          <p:nvPr/>
        </p:nvSpPr>
        <p:spPr>
          <a:xfrm>
            <a:off x="7328211" y="4119880"/>
            <a:ext cx="1596571" cy="711200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92FADE-0D2B-1B45-AD8C-E4DC55903F77}"/>
              </a:ext>
            </a:extLst>
          </p:cNvPr>
          <p:cNvSpPr txBox="1"/>
          <p:nvPr/>
        </p:nvSpPr>
        <p:spPr>
          <a:xfrm>
            <a:off x="794799" y="5748200"/>
            <a:ext cx="1636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CASPIR</a:t>
            </a:r>
          </a:p>
          <a:p>
            <a:pPr algn="ctr"/>
            <a:r>
              <a:rPr lang="en-US" sz="2400" dirty="0"/>
              <a:t>Mobile App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73BC71-5996-A94E-A1B4-3E99869775B1}"/>
              </a:ext>
            </a:extLst>
          </p:cNvPr>
          <p:cNvSpPr txBox="1"/>
          <p:nvPr/>
        </p:nvSpPr>
        <p:spPr>
          <a:xfrm>
            <a:off x="4716529" y="5738938"/>
            <a:ext cx="2034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CASPIR</a:t>
            </a:r>
          </a:p>
          <a:p>
            <a:pPr algn="ctr"/>
            <a:r>
              <a:rPr lang="en-US" sz="2400" dirty="0"/>
              <a:t>Administration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8EEAC-8ABC-EE4F-97BC-31A4052E453E}"/>
              </a:ext>
            </a:extLst>
          </p:cNvPr>
          <p:cNvSpPr txBox="1"/>
          <p:nvPr/>
        </p:nvSpPr>
        <p:spPr>
          <a:xfrm>
            <a:off x="9035995" y="5754025"/>
            <a:ext cx="1778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County</a:t>
            </a:r>
          </a:p>
          <a:p>
            <a:pPr algn="ctr"/>
            <a:r>
              <a:rPr lang="en-US" sz="2400" dirty="0"/>
              <a:t>Investigation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D953C4-6683-FE4F-9FCB-4FEA004BB6B0}"/>
              </a:ext>
            </a:extLst>
          </p:cNvPr>
          <p:cNvSpPr txBox="1"/>
          <p:nvPr/>
        </p:nvSpPr>
        <p:spPr>
          <a:xfrm>
            <a:off x="4041528" y="1501597"/>
            <a:ext cx="3435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for </a:t>
            </a:r>
            <a:r>
              <a:rPr lang="en-US" b="1" dirty="0"/>
              <a:t>DPR</a:t>
            </a:r>
          </a:p>
          <a:p>
            <a:pPr marL="285750" indent="-285750">
              <a:buFontTx/>
              <a:buChar char="-"/>
            </a:pPr>
            <a:r>
              <a:rPr lang="en-US" dirty="0">
                <a:hlinkClick r:id="rId6"/>
              </a:rPr>
              <a:t>http://caspirapp.org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Automatically forwards reports</a:t>
            </a:r>
          </a:p>
          <a:p>
            <a:pPr marL="285750" indent="-285750">
              <a:buFontTx/>
              <a:buChar char="-"/>
            </a:pPr>
            <a:r>
              <a:rPr lang="en-US" dirty="0"/>
              <a:t>Manually assign reports</a:t>
            </a:r>
          </a:p>
        </p:txBody>
      </p:sp>
    </p:spTree>
    <p:extLst>
      <p:ext uri="{BB962C8B-B14F-4D97-AF65-F5344CB8AC3E}">
        <p14:creationId xmlns:p14="http://schemas.microsoft.com/office/powerpoint/2010/main" val="211374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09D7437-6BDD-A446-BF67-A9BC3263E501}"/>
              </a:ext>
            </a:extLst>
          </p:cNvPr>
          <p:cNvSpPr/>
          <p:nvPr/>
        </p:nvSpPr>
        <p:spPr>
          <a:xfrm>
            <a:off x="8288929" y="1325877"/>
            <a:ext cx="3151583" cy="53914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C39055-739D-934F-825B-B086A2DE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6CC8D2-A18A-FB4C-83FE-A13F60EC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221" y="314"/>
            <a:ext cx="7940726" cy="1325563"/>
          </a:xfrm>
        </p:spPr>
        <p:txBody>
          <a:bodyPr/>
          <a:lstStyle/>
          <a:p>
            <a:r>
              <a:rPr lang="en-US" dirty="0"/>
              <a:t> –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F94C4-CEE2-754F-9E01-894E153CD9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141" y="3596458"/>
            <a:ext cx="2151742" cy="2151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52EE32-C45D-5845-9C22-16CB158F4B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414" y="3563801"/>
            <a:ext cx="2682955" cy="2040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75D00E-0EC1-F44E-8074-AF20093702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8" y="3252650"/>
            <a:ext cx="2784705" cy="2656115"/>
          </a:xfrm>
          <a:prstGeom prst="rect">
            <a:avLst/>
          </a:prstGeom>
        </p:spPr>
      </p:pic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E8637300-3FE2-B84A-AF8E-D01B01E283A1}"/>
              </a:ext>
            </a:extLst>
          </p:cNvPr>
          <p:cNvSpPr/>
          <p:nvPr/>
        </p:nvSpPr>
        <p:spPr>
          <a:xfrm>
            <a:off x="2469671" y="4119880"/>
            <a:ext cx="1596571" cy="711200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41EF9810-25BD-754E-B46C-DBF644C4CA93}"/>
              </a:ext>
            </a:extLst>
          </p:cNvPr>
          <p:cNvSpPr/>
          <p:nvPr/>
        </p:nvSpPr>
        <p:spPr>
          <a:xfrm>
            <a:off x="7328211" y="4119880"/>
            <a:ext cx="1596571" cy="711200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92FADE-0D2B-1B45-AD8C-E4DC55903F77}"/>
              </a:ext>
            </a:extLst>
          </p:cNvPr>
          <p:cNvSpPr txBox="1"/>
          <p:nvPr/>
        </p:nvSpPr>
        <p:spPr>
          <a:xfrm>
            <a:off x="794799" y="5748200"/>
            <a:ext cx="1636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CASPIR</a:t>
            </a:r>
          </a:p>
          <a:p>
            <a:pPr algn="ctr"/>
            <a:r>
              <a:rPr lang="en-US" sz="2400" dirty="0"/>
              <a:t>Mobile App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73BC71-5996-A94E-A1B4-3E99869775B1}"/>
              </a:ext>
            </a:extLst>
          </p:cNvPr>
          <p:cNvSpPr txBox="1"/>
          <p:nvPr/>
        </p:nvSpPr>
        <p:spPr>
          <a:xfrm>
            <a:off x="4716529" y="5738938"/>
            <a:ext cx="2034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CASPIR</a:t>
            </a:r>
          </a:p>
          <a:p>
            <a:pPr algn="ctr"/>
            <a:r>
              <a:rPr lang="en-US" sz="2400" dirty="0"/>
              <a:t>Administration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8EEAC-8ABC-EE4F-97BC-31A4052E453E}"/>
              </a:ext>
            </a:extLst>
          </p:cNvPr>
          <p:cNvSpPr txBox="1"/>
          <p:nvPr/>
        </p:nvSpPr>
        <p:spPr>
          <a:xfrm>
            <a:off x="9035995" y="5754025"/>
            <a:ext cx="1778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County</a:t>
            </a:r>
          </a:p>
          <a:p>
            <a:pPr algn="ctr"/>
            <a:r>
              <a:rPr lang="en-US" sz="2400" dirty="0"/>
              <a:t>Investigation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F1B84B-4F3D-F446-873A-D7EB5EF64550}"/>
              </a:ext>
            </a:extLst>
          </p:cNvPr>
          <p:cNvSpPr txBox="1"/>
          <p:nvPr/>
        </p:nvSpPr>
        <p:spPr>
          <a:xfrm>
            <a:off x="8447659" y="1499111"/>
            <a:ext cx="2784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for </a:t>
            </a:r>
            <a:r>
              <a:rPr lang="en-US" b="1" dirty="0"/>
              <a:t>County Staff</a:t>
            </a:r>
          </a:p>
          <a:p>
            <a:pPr marL="285750" indent="-285750">
              <a:buFontTx/>
              <a:buChar char="-"/>
            </a:pPr>
            <a:r>
              <a:rPr lang="en-US" dirty="0"/>
              <a:t>CalPEATS</a:t>
            </a:r>
          </a:p>
          <a:p>
            <a:pPr marL="285750" indent="-285750">
              <a:buFontTx/>
              <a:buChar char="-"/>
            </a:pPr>
            <a:r>
              <a:rPr lang="en-US" dirty="0"/>
              <a:t>Permission driven</a:t>
            </a:r>
          </a:p>
          <a:p>
            <a:pPr marL="285750" indent="-285750">
              <a:buFontTx/>
              <a:buChar char="-"/>
            </a:pPr>
            <a:r>
              <a:rPr lang="en-US" dirty="0"/>
              <a:t>Familiar Investigation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Export for non-pesticide</a:t>
            </a:r>
          </a:p>
          <a:p>
            <a:pPr marL="285750" indent="-285750">
              <a:buFontTx/>
              <a:buChar char="-"/>
            </a:pPr>
            <a:r>
              <a:rPr lang="en-US" dirty="0"/>
              <a:t>Limited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157945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09D7437-6BDD-A446-BF67-A9BC3263E501}"/>
              </a:ext>
            </a:extLst>
          </p:cNvPr>
          <p:cNvSpPr/>
          <p:nvPr/>
        </p:nvSpPr>
        <p:spPr>
          <a:xfrm>
            <a:off x="8288929" y="1325877"/>
            <a:ext cx="3151583" cy="53914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C90FD8-D05D-F74B-8493-32323CF4B012}"/>
              </a:ext>
            </a:extLst>
          </p:cNvPr>
          <p:cNvSpPr/>
          <p:nvPr/>
        </p:nvSpPr>
        <p:spPr>
          <a:xfrm>
            <a:off x="3940509" y="1325877"/>
            <a:ext cx="3572400" cy="53914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016A6-6D49-764A-B58D-ED168C1CF869}"/>
              </a:ext>
            </a:extLst>
          </p:cNvPr>
          <p:cNvSpPr/>
          <p:nvPr/>
        </p:nvSpPr>
        <p:spPr>
          <a:xfrm>
            <a:off x="58508" y="1325877"/>
            <a:ext cx="3149292" cy="53914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C39055-739D-934F-825B-B086A2DE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6CC8D2-A18A-FB4C-83FE-A13F60EC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221" y="314"/>
            <a:ext cx="7940726" cy="1325563"/>
          </a:xfrm>
        </p:spPr>
        <p:txBody>
          <a:bodyPr/>
          <a:lstStyle/>
          <a:p>
            <a:r>
              <a:rPr lang="en-US" dirty="0"/>
              <a:t> –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F94C4-CEE2-754F-9E01-894E153CD9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141" y="3596458"/>
            <a:ext cx="2151742" cy="2151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52EE32-C45D-5845-9C22-16CB158F4B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414" y="3563801"/>
            <a:ext cx="2682955" cy="2040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75D00E-0EC1-F44E-8074-AF20093702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8" y="3252650"/>
            <a:ext cx="2784705" cy="2656115"/>
          </a:xfrm>
          <a:prstGeom prst="rect">
            <a:avLst/>
          </a:prstGeom>
        </p:spPr>
      </p:pic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E8637300-3FE2-B84A-AF8E-D01B01E283A1}"/>
              </a:ext>
            </a:extLst>
          </p:cNvPr>
          <p:cNvSpPr/>
          <p:nvPr/>
        </p:nvSpPr>
        <p:spPr>
          <a:xfrm>
            <a:off x="2469671" y="4119880"/>
            <a:ext cx="1596571" cy="711200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41EF9810-25BD-754E-B46C-DBF644C4CA93}"/>
              </a:ext>
            </a:extLst>
          </p:cNvPr>
          <p:cNvSpPr/>
          <p:nvPr/>
        </p:nvSpPr>
        <p:spPr>
          <a:xfrm>
            <a:off x="7328211" y="4119880"/>
            <a:ext cx="1596571" cy="711200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92FADE-0D2B-1B45-AD8C-E4DC55903F77}"/>
              </a:ext>
            </a:extLst>
          </p:cNvPr>
          <p:cNvSpPr txBox="1"/>
          <p:nvPr/>
        </p:nvSpPr>
        <p:spPr>
          <a:xfrm>
            <a:off x="794799" y="5748200"/>
            <a:ext cx="1636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CASPIR</a:t>
            </a:r>
          </a:p>
          <a:p>
            <a:pPr algn="ctr"/>
            <a:r>
              <a:rPr lang="en-US" sz="2400" dirty="0"/>
              <a:t>Mobile App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73BC71-5996-A94E-A1B4-3E99869775B1}"/>
              </a:ext>
            </a:extLst>
          </p:cNvPr>
          <p:cNvSpPr txBox="1"/>
          <p:nvPr/>
        </p:nvSpPr>
        <p:spPr>
          <a:xfrm>
            <a:off x="4716529" y="5738938"/>
            <a:ext cx="2034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CASPIR</a:t>
            </a:r>
          </a:p>
          <a:p>
            <a:pPr algn="ctr"/>
            <a:r>
              <a:rPr lang="en-US" sz="2400" dirty="0"/>
              <a:t>Administration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8EEAC-8ABC-EE4F-97BC-31A4052E453E}"/>
              </a:ext>
            </a:extLst>
          </p:cNvPr>
          <p:cNvSpPr txBox="1"/>
          <p:nvPr/>
        </p:nvSpPr>
        <p:spPr>
          <a:xfrm>
            <a:off x="9035995" y="5754025"/>
            <a:ext cx="1778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County</a:t>
            </a:r>
          </a:p>
          <a:p>
            <a:pPr algn="ctr"/>
            <a:r>
              <a:rPr lang="en-US" sz="2400" dirty="0"/>
              <a:t>Investigation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02623E-7688-1D4C-B914-59A5DB2FDCCF}"/>
              </a:ext>
            </a:extLst>
          </p:cNvPr>
          <p:cNvSpPr txBox="1"/>
          <p:nvPr/>
        </p:nvSpPr>
        <p:spPr>
          <a:xfrm>
            <a:off x="212190" y="1505289"/>
            <a:ext cx="2784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for </a:t>
            </a:r>
            <a:r>
              <a:rPr lang="en-US" b="1" dirty="0"/>
              <a:t>Fieldworkers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submit pesticide related incidents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Free download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D953C4-6683-FE4F-9FCB-4FEA004BB6B0}"/>
              </a:ext>
            </a:extLst>
          </p:cNvPr>
          <p:cNvSpPr txBox="1"/>
          <p:nvPr/>
        </p:nvSpPr>
        <p:spPr>
          <a:xfrm>
            <a:off x="4076918" y="1499111"/>
            <a:ext cx="2784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for </a:t>
            </a:r>
            <a:r>
              <a:rPr lang="en-US" b="1" dirty="0"/>
              <a:t>DPR</a:t>
            </a:r>
          </a:p>
          <a:p>
            <a:pPr marL="285750" indent="-285750">
              <a:buFontTx/>
              <a:buChar char="-"/>
            </a:pPr>
            <a:r>
              <a:rPr lang="en-US" dirty="0">
                <a:hlinkClick r:id="rId6"/>
              </a:rPr>
              <a:t>http://caspirapp.org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Manually assign reports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F1B84B-4F3D-F446-873A-D7EB5EF64550}"/>
              </a:ext>
            </a:extLst>
          </p:cNvPr>
          <p:cNvSpPr txBox="1"/>
          <p:nvPr/>
        </p:nvSpPr>
        <p:spPr>
          <a:xfrm>
            <a:off x="8447659" y="1499111"/>
            <a:ext cx="2784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for </a:t>
            </a:r>
            <a:r>
              <a:rPr lang="en-US" b="1" dirty="0"/>
              <a:t>County Staff</a:t>
            </a:r>
          </a:p>
          <a:p>
            <a:pPr marL="285750" indent="-285750">
              <a:buFontTx/>
              <a:buChar char="-"/>
            </a:pPr>
            <a:r>
              <a:rPr lang="en-US" dirty="0"/>
              <a:t>CalPEATS</a:t>
            </a:r>
          </a:p>
          <a:p>
            <a:pPr marL="285750" indent="-285750">
              <a:buFontTx/>
              <a:buChar char="-"/>
            </a:pPr>
            <a:r>
              <a:rPr lang="en-US" dirty="0"/>
              <a:t>Permission driven</a:t>
            </a:r>
          </a:p>
          <a:p>
            <a:pPr marL="285750" indent="-285750">
              <a:buFontTx/>
              <a:buChar char="-"/>
            </a:pPr>
            <a:r>
              <a:rPr lang="en-US" dirty="0"/>
              <a:t>Familiar Investigation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Export for non-pesticide</a:t>
            </a:r>
          </a:p>
          <a:p>
            <a:pPr marL="285750" indent="-285750">
              <a:buFontTx/>
              <a:buChar char="-"/>
            </a:pPr>
            <a:r>
              <a:rPr lang="en-US" dirty="0"/>
              <a:t>Limited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002255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8EC859-9B09-CD4F-9FEE-6EF2887A9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28" y="100088"/>
            <a:ext cx="3005582" cy="1030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C83572-EEB1-5C4B-BDC9-C5B81F766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b="1" dirty="0"/>
              <a:t>: </a:t>
            </a:r>
            <a:r>
              <a:rPr lang="en-US" dirty="0"/>
              <a:t>Mobile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CC76F-F80E-7940-B0AE-0D92C156F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7295"/>
            <a:ext cx="10515600" cy="4722236"/>
          </a:xfrm>
        </p:spPr>
        <p:txBody>
          <a:bodyPr/>
          <a:lstStyle/>
          <a:p>
            <a:r>
              <a:rPr lang="en-US" dirty="0"/>
              <a:t>iOS &amp; Android</a:t>
            </a:r>
          </a:p>
          <a:p>
            <a:r>
              <a:rPr lang="en-US" dirty="0"/>
              <a:t>Free on App Stores</a:t>
            </a:r>
          </a:p>
          <a:p>
            <a:r>
              <a:rPr lang="en-US" dirty="0"/>
              <a:t>Simple and effective</a:t>
            </a:r>
          </a:p>
          <a:p>
            <a:r>
              <a:rPr lang="en-US" dirty="0"/>
              <a:t>Multilingual</a:t>
            </a:r>
          </a:p>
          <a:p>
            <a:r>
              <a:rPr lang="en-US" dirty="0"/>
              <a:t>Offline mode</a:t>
            </a:r>
          </a:p>
          <a:p>
            <a:r>
              <a:rPr lang="en-US" dirty="0"/>
              <a:t>Limited to pesticide-related Incident Reports</a:t>
            </a:r>
          </a:p>
          <a:p>
            <a:r>
              <a:rPr lang="en-US" dirty="0"/>
              <a:t>Communication possible but not in real-time </a:t>
            </a:r>
            <a:br>
              <a:rPr lang="en-US" dirty="0"/>
            </a:br>
            <a:r>
              <a:rPr lang="en-US" dirty="0"/>
              <a:t>   (non-emergencies)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CF24E4-CFFB-0744-9B5B-EDF334E2095F}"/>
              </a:ext>
            </a:extLst>
          </p:cNvPr>
          <p:cNvSpPr txBox="1"/>
          <p:nvPr/>
        </p:nvSpPr>
        <p:spPr>
          <a:xfrm>
            <a:off x="593123" y="617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77AA42"/>
                </a:solidFill>
              </a:rPr>
              <a:t>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46F525-F1A6-8241-AF47-DD3756DB92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070" y="517967"/>
            <a:ext cx="2911033" cy="5822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CEDEED-C931-B74C-83A7-0295C3C4C9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2338" y="265625"/>
            <a:ext cx="2366541" cy="35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53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FDF7A2-ED91-644C-93B9-11DBC13BF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28" y="100088"/>
            <a:ext cx="3005582" cy="103079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BA8B7E8-5F19-FB49-A552-C87A7EDB0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b="1" dirty="0"/>
              <a:t>: </a:t>
            </a:r>
            <a:r>
              <a:rPr lang="en-US" dirty="0"/>
              <a:t>Mobile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C9C45-797F-0F4F-A9DA-06EA5743D823}"/>
              </a:ext>
            </a:extLst>
          </p:cNvPr>
          <p:cNvSpPr txBox="1"/>
          <p:nvPr/>
        </p:nvSpPr>
        <p:spPr>
          <a:xfrm>
            <a:off x="593123" y="617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77AA42"/>
                </a:solidFill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6CF23-5EF1-164A-AACD-C41DCBF2ED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8083" y="273272"/>
            <a:ext cx="2960794" cy="6411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0EA52-97A5-8F41-8A4D-BBB860C483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964" y="1035515"/>
            <a:ext cx="2608773" cy="5648863"/>
          </a:xfrm>
          <a:prstGeom prst="rect">
            <a:avLst/>
          </a:prstGeom>
        </p:spPr>
      </p:pic>
      <p:pic>
        <p:nvPicPr>
          <p:cNvPr id="11" name="Content Placeholder 11">
            <a:extLst>
              <a:ext uri="{FF2B5EF4-FFF2-40B4-BE49-F238E27FC236}">
                <a16:creationId xmlns:a16="http://schemas.microsoft.com/office/drawing/2014/main" id="{894C8A8C-946C-1845-80D9-EE6A42B6F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28" y="1300417"/>
            <a:ext cx="3710272" cy="5370194"/>
          </a:xfrm>
        </p:spPr>
      </p:pic>
    </p:spTree>
    <p:extLst>
      <p:ext uri="{BB962C8B-B14F-4D97-AF65-F5344CB8AC3E}">
        <p14:creationId xmlns:p14="http://schemas.microsoft.com/office/powerpoint/2010/main" val="1971492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A5B84D-F6F0-4B4A-96F4-350191987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28" y="100088"/>
            <a:ext cx="3005582" cy="103079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DADC751-3B55-5B4A-956E-6F4D43B46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b="1" dirty="0"/>
              <a:t>: </a:t>
            </a:r>
            <a:r>
              <a:rPr lang="en-US" dirty="0"/>
              <a:t>Mobile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1215FF-D009-F442-92C1-582C7B2F5FF9}"/>
              </a:ext>
            </a:extLst>
          </p:cNvPr>
          <p:cNvSpPr txBox="1"/>
          <p:nvPr/>
        </p:nvSpPr>
        <p:spPr>
          <a:xfrm>
            <a:off x="593123" y="617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77AA42"/>
                </a:solidFill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7CE17A-58C4-A245-A77A-F6D95158ED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860" y="1424380"/>
            <a:ext cx="2896420" cy="5149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AE5EC6-A75E-A540-8E40-003773F567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935" y="312517"/>
            <a:ext cx="3610216" cy="641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22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CC76F-F80E-7940-B0AE-0D92C156F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873"/>
            <a:ext cx="10515600" cy="4736090"/>
          </a:xfrm>
        </p:spPr>
        <p:txBody>
          <a:bodyPr/>
          <a:lstStyle/>
          <a:p>
            <a:r>
              <a:rPr lang="en-US" dirty="0"/>
              <a:t>Query for Incident Reports</a:t>
            </a:r>
          </a:p>
          <a:p>
            <a:r>
              <a:rPr lang="en-US" dirty="0"/>
              <a:t>See Incident Report status</a:t>
            </a:r>
          </a:p>
          <a:p>
            <a:r>
              <a:rPr lang="en-US" dirty="0"/>
              <a:t>See Incident Report details</a:t>
            </a:r>
          </a:p>
          <a:p>
            <a:r>
              <a:rPr lang="en-US" dirty="0"/>
              <a:t>Functionality to route Incident Reports to correct location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C74EFC-98B8-7D4A-A842-6686CBB98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28" y="100088"/>
            <a:ext cx="3005582" cy="10307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1DB5E8F-3B7A-6949-A932-ACA80A7A7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Admin Web Portal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CE419C-32A0-4D4C-B1D2-BEC35C5FCBEB}"/>
              </a:ext>
            </a:extLst>
          </p:cNvPr>
          <p:cNvSpPr txBox="1"/>
          <p:nvPr/>
        </p:nvSpPr>
        <p:spPr>
          <a:xfrm>
            <a:off x="593123" y="617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77AA42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00132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C39055-739D-934F-825B-B086A2DE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B627B4C-B38F-424E-B361-7A0F88E1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221" y="314"/>
            <a:ext cx="7940726" cy="1325563"/>
          </a:xfrm>
        </p:spPr>
        <p:txBody>
          <a:bodyPr/>
          <a:lstStyle/>
          <a:p>
            <a:r>
              <a:rPr lang="en-US" dirty="0"/>
              <a:t> – Agenda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CD4CB6-59B2-0E4B-BF53-2A08D3EFA1E8}"/>
              </a:ext>
            </a:extLst>
          </p:cNvPr>
          <p:cNvSpPr txBox="1"/>
          <p:nvPr/>
        </p:nvSpPr>
        <p:spPr>
          <a:xfrm>
            <a:off x="1213963" y="1131890"/>
            <a:ext cx="9977457" cy="7693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3600" b="1" dirty="0"/>
              <a:t>Introduction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3600" b="1" dirty="0"/>
              <a:t>CASPIR Overview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3600" b="1" dirty="0"/>
              <a:t>End – to – End Demo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3600" b="1" dirty="0"/>
              <a:t>Playtime</a:t>
            </a:r>
            <a:endParaRPr lang="en-US" sz="3600" dirty="0"/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endParaRPr lang="en-US" sz="3600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sz="3600" dirty="0"/>
          </a:p>
          <a:p>
            <a:pPr>
              <a:lnSpc>
                <a:spcPct val="200000"/>
              </a:lnSpc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67561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761C28-DDB2-7840-9305-2A879D484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28" y="100088"/>
            <a:ext cx="3005582" cy="103079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9651065-666C-AA4F-91A2-49BFF87CB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Admin Web Portal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F1A34-6CE6-A640-907F-0A19FCAA9F15}"/>
              </a:ext>
            </a:extLst>
          </p:cNvPr>
          <p:cNvSpPr txBox="1"/>
          <p:nvPr/>
        </p:nvSpPr>
        <p:spPr>
          <a:xfrm>
            <a:off x="593123" y="617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77AA42"/>
                </a:solidFill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A5AC2D-DE19-284F-9492-7FE747CD67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470" y="1116893"/>
            <a:ext cx="7075834" cy="573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342432-742E-9645-8842-A44BAC2518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134" y="606342"/>
            <a:ext cx="224650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52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761C28-DDB2-7840-9305-2A879D484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28" y="100088"/>
            <a:ext cx="3005582" cy="103079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9651065-666C-AA4F-91A2-49BFF87CB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Admin Web Portal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F1A34-6CE6-A640-907F-0A19FCAA9F15}"/>
              </a:ext>
            </a:extLst>
          </p:cNvPr>
          <p:cNvSpPr txBox="1"/>
          <p:nvPr/>
        </p:nvSpPr>
        <p:spPr>
          <a:xfrm>
            <a:off x="593123" y="617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77AA42"/>
                </a:solidFill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D1E6A0-69A9-0D45-A382-207D5DB985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8505" y="1257817"/>
            <a:ext cx="9938412" cy="55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77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13D19C-D2E4-BB42-B55C-9540A1435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28" y="100088"/>
            <a:ext cx="3005582" cy="10307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51A751-43CB-774D-900F-165221A99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Admin Web Portal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4EC005-BBAA-8B4E-8554-C9FB864CAF3E}"/>
              </a:ext>
            </a:extLst>
          </p:cNvPr>
          <p:cNvSpPr txBox="1"/>
          <p:nvPr/>
        </p:nvSpPr>
        <p:spPr>
          <a:xfrm>
            <a:off x="593123" y="617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77AA42"/>
                </a:solidFill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781AB3-CCCD-AA48-92BA-16EE041817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767" y="1004119"/>
            <a:ext cx="7395403" cy="585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32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CC76F-F80E-7940-B0AE-0D92C156F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2967"/>
            <a:ext cx="10515600" cy="4351338"/>
          </a:xfrm>
        </p:spPr>
        <p:txBody>
          <a:bodyPr/>
          <a:lstStyle/>
          <a:p>
            <a:r>
              <a:rPr lang="en-US" dirty="0" err="1"/>
              <a:t>CalPEATS</a:t>
            </a:r>
            <a:r>
              <a:rPr lang="en-US" dirty="0"/>
              <a:t> enhanced to deal with Incident Reports </a:t>
            </a:r>
          </a:p>
          <a:p>
            <a:r>
              <a:rPr lang="en-US" dirty="0"/>
              <a:t>New permissions to view/edit Incident Reports</a:t>
            </a:r>
          </a:p>
          <a:p>
            <a:r>
              <a:rPr lang="en-US" dirty="0"/>
              <a:t>New Search screen</a:t>
            </a:r>
          </a:p>
          <a:p>
            <a:r>
              <a:rPr lang="en-US" dirty="0"/>
              <a:t>Spawn Investigation from within </a:t>
            </a:r>
            <a:r>
              <a:rPr lang="en-US" dirty="0" err="1"/>
              <a:t>CalPEATS</a:t>
            </a:r>
            <a:endParaRPr lang="en-US" dirty="0"/>
          </a:p>
          <a:p>
            <a:r>
              <a:rPr lang="en-US" dirty="0"/>
              <a:t>Way of dealing with Non-Pesticide Investigations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78B707-FF69-E047-A4A4-58A5BD831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28" y="100088"/>
            <a:ext cx="3005582" cy="10307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4236DCB-9376-A948-A08D-8E3D95F49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CalPEATS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E0BEB-BDEC-184C-81F1-15868E46594B}"/>
              </a:ext>
            </a:extLst>
          </p:cNvPr>
          <p:cNvSpPr txBox="1"/>
          <p:nvPr/>
        </p:nvSpPr>
        <p:spPr>
          <a:xfrm>
            <a:off x="593123" y="617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77AA42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30277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F9B83D-886B-6D4B-8951-E0E475AA8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28" y="100088"/>
            <a:ext cx="3005582" cy="103079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B17DB8-0164-F043-A487-048F0854A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CalPEATS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CF23DE-D3C3-694C-B547-7CF78D971798}"/>
              </a:ext>
            </a:extLst>
          </p:cNvPr>
          <p:cNvSpPr txBox="1"/>
          <p:nvPr/>
        </p:nvSpPr>
        <p:spPr>
          <a:xfrm>
            <a:off x="593123" y="617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77AA42"/>
                </a:solidFill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913AE-20FB-0946-9565-E432759CA5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261" y="1130883"/>
            <a:ext cx="9513665" cy="551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05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2575D1-FD73-5140-A981-AAE096B83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28" y="100088"/>
            <a:ext cx="3005582" cy="10307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82B19F-F163-994A-8ED5-3E515F2EC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CalPEATS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C8BEC9-5D03-1F40-9852-C05C0CBE09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261" y="1107776"/>
            <a:ext cx="9528382" cy="5512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1A1CF5-B722-C94B-97A2-5650968B80E8}"/>
              </a:ext>
            </a:extLst>
          </p:cNvPr>
          <p:cNvSpPr txBox="1"/>
          <p:nvPr/>
        </p:nvSpPr>
        <p:spPr>
          <a:xfrm>
            <a:off x="593123" y="617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77AA42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28240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2575D1-FD73-5140-A981-AAE096B83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28" y="100088"/>
            <a:ext cx="3005582" cy="10307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82B19F-F163-994A-8ED5-3E515F2EC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CalPEATS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D877D3-D41C-2348-9BA8-8DBFE5F7CB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865" y="1224792"/>
            <a:ext cx="9546953" cy="5533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9F85CD-BBC8-3246-9FC5-CCC2046EBF14}"/>
              </a:ext>
            </a:extLst>
          </p:cNvPr>
          <p:cNvSpPr txBox="1"/>
          <p:nvPr/>
        </p:nvSpPr>
        <p:spPr>
          <a:xfrm>
            <a:off x="593123" y="617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77AA42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39771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AA8819-1E86-0043-83CC-6E0AE1A58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DEMO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BA2CB-DF89-394C-BB3B-5A2E71BD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6CC60-8402-3242-9580-5AB5849A17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438" y="102319"/>
            <a:ext cx="7453132" cy="710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41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AA8819-1E86-0043-83CC-6E0AE1A58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DEMO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BA2CB-DF89-394C-BB3B-5A2E71BD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96BA5A-DA73-A34C-B3FE-4E96AD75C1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706" y="1466286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47EBD3-3C8F-2347-898D-66786C7624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757" y="2715082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267BA-FFF4-8840-8371-A2F37A557C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706" y="3963878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A46629-6A3E-3E4D-80CE-9A2595216D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706" y="5212674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C2B47D-240A-0E46-BF2F-2F7A868C798C}"/>
              </a:ext>
            </a:extLst>
          </p:cNvPr>
          <p:cNvSpPr txBox="1"/>
          <p:nvPr/>
        </p:nvSpPr>
        <p:spPr>
          <a:xfrm>
            <a:off x="2673618" y="1569543"/>
            <a:ext cx="615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Prepare Mobile App for TEST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E9BDF2-1198-B14C-9989-08853193EBA3}"/>
              </a:ext>
            </a:extLst>
          </p:cNvPr>
          <p:cNvSpPr txBox="1"/>
          <p:nvPr/>
        </p:nvSpPr>
        <p:spPr>
          <a:xfrm>
            <a:off x="2673618" y="2786637"/>
            <a:ext cx="78808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Submit Incident Report </a:t>
            </a:r>
            <a:r>
              <a:rPr lang="en-US" sz="4000" i="1" dirty="0"/>
              <a:t>(Fieldworker)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AD430E-B956-EF44-84C0-ABF7BB2D1F79}"/>
              </a:ext>
            </a:extLst>
          </p:cNvPr>
          <p:cNvSpPr txBox="1"/>
          <p:nvPr/>
        </p:nvSpPr>
        <p:spPr>
          <a:xfrm>
            <a:off x="2673617" y="4067135"/>
            <a:ext cx="5324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View Admin Portal </a:t>
            </a:r>
            <a:r>
              <a:rPr lang="en-US" sz="4000" i="1" dirty="0"/>
              <a:t>(DPR)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05D7B-4F43-C249-B240-BE39984947CB}"/>
              </a:ext>
            </a:extLst>
          </p:cNvPr>
          <p:cNvSpPr txBox="1"/>
          <p:nvPr/>
        </p:nvSpPr>
        <p:spPr>
          <a:xfrm>
            <a:off x="2673617" y="5315931"/>
            <a:ext cx="5054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CalPEATS</a:t>
            </a:r>
            <a:r>
              <a:rPr lang="en-US" sz="4000" dirty="0"/>
              <a:t> </a:t>
            </a:r>
            <a:r>
              <a:rPr lang="en-US" sz="4000" i="1" dirty="0"/>
              <a:t>(County Staff)</a:t>
            </a:r>
          </a:p>
        </p:txBody>
      </p:sp>
    </p:spTree>
    <p:extLst>
      <p:ext uri="{BB962C8B-B14F-4D97-AF65-F5344CB8AC3E}">
        <p14:creationId xmlns:p14="http://schemas.microsoft.com/office/powerpoint/2010/main" val="3347865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AA8819-1E86-0043-83CC-6E0AE1A58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DEMO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BA2CB-DF89-394C-BB3B-5A2E71BD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F515D6-1B41-A24B-8724-E25F7F835A06}"/>
              </a:ext>
            </a:extLst>
          </p:cNvPr>
          <p:cNvSpPr/>
          <p:nvPr/>
        </p:nvSpPr>
        <p:spPr>
          <a:xfrm>
            <a:off x="849816" y="3191381"/>
            <a:ext cx="2734355" cy="11103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41843F-4C95-504B-AEA8-C41BC6F2D421}"/>
              </a:ext>
            </a:extLst>
          </p:cNvPr>
          <p:cNvSpPr txBox="1"/>
          <p:nvPr/>
        </p:nvSpPr>
        <p:spPr>
          <a:xfrm>
            <a:off x="1276671" y="3234924"/>
            <a:ext cx="18806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CASPIR </a:t>
            </a:r>
          </a:p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Mobile App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CDE8B51B-2A6F-5C42-9768-BB22D7B7B131}"/>
              </a:ext>
            </a:extLst>
          </p:cNvPr>
          <p:cNvCxnSpPr>
            <a:cxnSpLocks/>
          </p:cNvCxnSpPr>
          <p:nvPr/>
        </p:nvCxnSpPr>
        <p:spPr>
          <a:xfrm flipV="1">
            <a:off x="3584171" y="2682950"/>
            <a:ext cx="1490322" cy="532892"/>
          </a:xfrm>
          <a:prstGeom prst="bentConnector3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F8D1C16-9E0D-B049-8F38-5C13D7E5586D}"/>
              </a:ext>
            </a:extLst>
          </p:cNvPr>
          <p:cNvSpPr/>
          <p:nvPr/>
        </p:nvSpPr>
        <p:spPr>
          <a:xfrm>
            <a:off x="5074493" y="2124582"/>
            <a:ext cx="2734355" cy="11103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1AF6D-CF17-7446-B9E1-903102AF94A7}"/>
              </a:ext>
            </a:extLst>
          </p:cNvPr>
          <p:cNvSpPr txBox="1"/>
          <p:nvPr/>
        </p:nvSpPr>
        <p:spPr>
          <a:xfrm>
            <a:off x="5045270" y="2259895"/>
            <a:ext cx="2763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CASPIR Admin Portal</a:t>
            </a: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PRODUCTION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AC9B6B-BB0D-F14D-9EB2-FD7372BCC652}"/>
              </a:ext>
            </a:extLst>
          </p:cNvPr>
          <p:cNvSpPr/>
          <p:nvPr/>
        </p:nvSpPr>
        <p:spPr>
          <a:xfrm>
            <a:off x="8594661" y="2136821"/>
            <a:ext cx="2734355" cy="11103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B183C-ABAC-A844-8E2C-E1E4EC4FA65D}"/>
              </a:ext>
            </a:extLst>
          </p:cNvPr>
          <p:cNvSpPr txBox="1"/>
          <p:nvPr/>
        </p:nvSpPr>
        <p:spPr>
          <a:xfrm>
            <a:off x="8872534" y="2192743"/>
            <a:ext cx="21786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CalPEATS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PRODUCTION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8AFF2E-96C2-5B44-A9C9-788BA81ECC84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7808848" y="2679753"/>
            <a:ext cx="785813" cy="1223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FE9417B-5946-CB49-A3B6-FB3EAFA2AA49}"/>
              </a:ext>
            </a:extLst>
          </p:cNvPr>
          <p:cNvSpPr/>
          <p:nvPr/>
        </p:nvSpPr>
        <p:spPr>
          <a:xfrm>
            <a:off x="5027209" y="4134357"/>
            <a:ext cx="2734355" cy="11103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22A391-FBF3-F345-8D2D-6D0E16C4310C}"/>
              </a:ext>
            </a:extLst>
          </p:cNvPr>
          <p:cNvSpPr txBox="1"/>
          <p:nvPr/>
        </p:nvSpPr>
        <p:spPr>
          <a:xfrm>
            <a:off x="4997987" y="4274029"/>
            <a:ext cx="27635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CASPIR Admin Portal</a:t>
            </a: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TEST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97B753-EFB8-5247-A7A7-DD9D5623DA8D}"/>
              </a:ext>
            </a:extLst>
          </p:cNvPr>
          <p:cNvSpPr/>
          <p:nvPr/>
        </p:nvSpPr>
        <p:spPr>
          <a:xfrm>
            <a:off x="8547377" y="4146596"/>
            <a:ext cx="2734355" cy="11103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964A9C-B42A-084B-B54E-494FD8044281}"/>
              </a:ext>
            </a:extLst>
          </p:cNvPr>
          <p:cNvSpPr txBox="1"/>
          <p:nvPr/>
        </p:nvSpPr>
        <p:spPr>
          <a:xfrm>
            <a:off x="9204602" y="4224713"/>
            <a:ext cx="1503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CalPEATS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TEST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8533924-27C6-3E46-95CF-1E56154AEF04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>
            <a:off x="7761564" y="4689528"/>
            <a:ext cx="785813" cy="1223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A72A7042-AEF9-C243-BC05-B22E5FC7C41C}"/>
              </a:ext>
            </a:extLst>
          </p:cNvPr>
          <p:cNvCxnSpPr>
            <a:cxnSpLocks/>
          </p:cNvCxnSpPr>
          <p:nvPr/>
        </p:nvCxnSpPr>
        <p:spPr>
          <a:xfrm>
            <a:off x="3584171" y="4279587"/>
            <a:ext cx="1443038" cy="406744"/>
          </a:xfrm>
          <a:prstGeom prst="bentConnector3">
            <a:avLst>
              <a:gd name="adj1" fmla="val 50000"/>
            </a:avLst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AFE7871-2364-9942-90C6-5070FA675F4A}"/>
              </a:ext>
            </a:extLst>
          </p:cNvPr>
          <p:cNvSpPr txBox="1"/>
          <p:nvPr/>
        </p:nvSpPr>
        <p:spPr>
          <a:xfrm>
            <a:off x="3641499" y="2715366"/>
            <a:ext cx="1317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(Default)</a:t>
            </a:r>
          </a:p>
        </p:txBody>
      </p:sp>
    </p:spTree>
    <p:extLst>
      <p:ext uri="{BB962C8B-B14F-4D97-AF65-F5344CB8AC3E}">
        <p14:creationId xmlns:p14="http://schemas.microsoft.com/office/powerpoint/2010/main" val="2271316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7753BF-CECE-0447-91E8-703298CF52AD}"/>
              </a:ext>
            </a:extLst>
          </p:cNvPr>
          <p:cNvCxnSpPr>
            <a:cxnSpLocks/>
          </p:cNvCxnSpPr>
          <p:nvPr/>
        </p:nvCxnSpPr>
        <p:spPr>
          <a:xfrm flipV="1">
            <a:off x="5565775" y="2213102"/>
            <a:ext cx="171450" cy="39992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170C4B-159D-A24A-BDCF-72E4144B84F0}"/>
              </a:ext>
            </a:extLst>
          </p:cNvPr>
          <p:cNvCxnSpPr>
            <a:cxnSpLocks/>
          </p:cNvCxnSpPr>
          <p:nvPr/>
        </p:nvCxnSpPr>
        <p:spPr>
          <a:xfrm>
            <a:off x="5565775" y="2632265"/>
            <a:ext cx="171450" cy="41891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BC39055-739D-934F-825B-B086A2DEC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0613CD-26A1-3645-BB77-3E8CF19887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178" y="2213102"/>
            <a:ext cx="1865598" cy="639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9CD448-B1D0-0D47-AE3F-C11239A2FA34}"/>
              </a:ext>
            </a:extLst>
          </p:cNvPr>
          <p:cNvSpPr txBox="1"/>
          <p:nvPr/>
        </p:nvSpPr>
        <p:spPr>
          <a:xfrm>
            <a:off x="786383" y="1837944"/>
            <a:ext cx="98489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/>
              <a:t>					   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Website at http://               </a:t>
            </a:r>
            <a:r>
              <a:rPr lang="en-US" sz="2800" dirty="0" err="1"/>
              <a:t>app.org</a:t>
            </a:r>
            <a:endParaRPr lang="en-US" sz="2800" dirty="0"/>
          </a:p>
          <a:p>
            <a:r>
              <a:rPr lang="en-US" sz="2800" dirty="0"/>
              <a:t>					   </a:t>
            </a:r>
            <a:r>
              <a:rPr lang="en-US" sz="2800" dirty="0" err="1"/>
              <a:t>.net</a:t>
            </a: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Documentation at</a:t>
            </a:r>
          </a:p>
          <a:p>
            <a:r>
              <a:rPr lang="en-US" sz="2800" dirty="0"/>
              <a:t>		http://</a:t>
            </a:r>
            <a:r>
              <a:rPr lang="en-US" sz="2800" dirty="0" err="1"/>
              <a:t>calicosol.com</a:t>
            </a:r>
            <a:r>
              <a:rPr lang="en-US" sz="2800" dirty="0"/>
              <a:t>/</a:t>
            </a:r>
            <a:r>
              <a:rPr lang="en-US" sz="2800" dirty="0" err="1"/>
              <a:t>caspir</a:t>
            </a:r>
            <a:r>
              <a:rPr lang="en-US" sz="2800" dirty="0"/>
              <a:t>-documentation</a:t>
            </a:r>
            <a:br>
              <a:rPr lang="en-US" sz="2800" dirty="0"/>
            </a:br>
            <a:r>
              <a:rPr lang="en-US" sz="2800" dirty="0"/>
              <a:t>		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627B4C-B38F-424E-B361-7A0F88E1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221" y="314"/>
            <a:ext cx="7940726" cy="1325563"/>
          </a:xfrm>
        </p:spPr>
        <p:txBody>
          <a:bodyPr/>
          <a:lstStyle/>
          <a:p>
            <a:r>
              <a:rPr lang="en-US" dirty="0"/>
              <a:t> –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279169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AA8819-1E86-0043-83CC-6E0AE1A58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Submit Test Report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BA2CB-DF89-394C-BB3B-5A2E71BD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FED2A6-5DA3-C94D-A181-711EA3BB00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55" y="2040038"/>
            <a:ext cx="3855027" cy="3426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887228-9AD6-DF44-BE36-F89FE5562C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429" y="302615"/>
            <a:ext cx="2957118" cy="64031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C3645E-64D1-C746-9D8E-888A586A8C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6966166" y="1926702"/>
            <a:ext cx="5275644" cy="527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93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AA8819-1E86-0043-83CC-6E0AE1A58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Stats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BA2CB-DF89-394C-BB3B-5A2E71BD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DB42C8-BF17-5A42-B399-9FC6D92D9D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556" y="993322"/>
            <a:ext cx="9089144" cy="2620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443BC7-D691-824C-9F37-85B73E3EAD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556" y="3772373"/>
            <a:ext cx="9089144" cy="298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31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AA8819-1E86-0043-83CC-6E0AE1A58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Open Questions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BA2CB-DF89-394C-BB3B-5A2E71BD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6A69FC-4CF9-9548-AA94-931F0B940DE4}"/>
              </a:ext>
            </a:extLst>
          </p:cNvPr>
          <p:cNvSpPr txBox="1"/>
          <p:nvPr/>
        </p:nvSpPr>
        <p:spPr>
          <a:xfrm>
            <a:off x="1027316" y="1458686"/>
            <a:ext cx="104192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Email Notifications:</a:t>
            </a:r>
            <a:r>
              <a:rPr lang="en-US" sz="2800" dirty="0"/>
              <a:t> Who? When?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False Reporting: </a:t>
            </a:r>
            <a:r>
              <a:rPr lang="en-US" sz="2800" dirty="0"/>
              <a:t>How many are there?</a:t>
            </a:r>
          </a:p>
          <a:p>
            <a:pPr lvl="6"/>
            <a:r>
              <a:rPr lang="en-US" sz="2800" dirty="0"/>
              <a:t>  How do you deal with them?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Deleting Incident Reports: </a:t>
            </a:r>
            <a:r>
              <a:rPr lang="en-US" sz="2800" dirty="0"/>
              <a:t>Can counties determine that an incident report should not be investigated by anyone?</a:t>
            </a:r>
          </a:p>
        </p:txBody>
      </p:sp>
    </p:spTree>
    <p:extLst>
      <p:ext uri="{BB962C8B-B14F-4D97-AF65-F5344CB8AC3E}">
        <p14:creationId xmlns:p14="http://schemas.microsoft.com/office/powerpoint/2010/main" val="2270530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1026A5-73A6-B446-BB0A-7926AD4072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86" y="876743"/>
            <a:ext cx="4858627" cy="5878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C39055-739D-934F-825B-B086A2DEC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B627B4C-B38F-424E-B361-7A0F88E1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221" y="314"/>
            <a:ext cx="7940726" cy="1325563"/>
          </a:xfrm>
        </p:spPr>
        <p:txBody>
          <a:bodyPr/>
          <a:lstStyle/>
          <a:p>
            <a:r>
              <a:rPr lang="en-US" dirty="0"/>
              <a:t> – References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A85E98-8589-5D4D-87D7-D28AD33801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65" y="3733800"/>
            <a:ext cx="5439855" cy="250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95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AA8819-1E86-0043-83CC-6E0AE1A58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Play Time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BA2CB-DF89-394C-BB3B-5A2E71BD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97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C39055-739D-934F-825B-B086A2DE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B627B4C-B38F-424E-B361-7A0F88E1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221" y="11331"/>
            <a:ext cx="7940726" cy="1325563"/>
          </a:xfrm>
        </p:spPr>
        <p:txBody>
          <a:bodyPr/>
          <a:lstStyle/>
          <a:p>
            <a:r>
              <a:rPr lang="en-US" dirty="0"/>
              <a:t> – The Purpose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CD4CB6-59B2-0E4B-BF53-2A08D3EFA1E8}"/>
              </a:ext>
            </a:extLst>
          </p:cNvPr>
          <p:cNvSpPr txBox="1"/>
          <p:nvPr/>
        </p:nvSpPr>
        <p:spPr>
          <a:xfrm>
            <a:off x="1136846" y="2343745"/>
            <a:ext cx="8447830" cy="599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/>
              <a:t>Establish better rapport between </a:t>
            </a:r>
          </a:p>
          <a:p>
            <a:pPr lvl="0" algn="ctr"/>
            <a:r>
              <a:rPr lang="en-US" sz="4400" dirty="0"/>
              <a:t>Counties/DPR </a:t>
            </a:r>
          </a:p>
          <a:p>
            <a:pPr lvl="0" algn="ctr"/>
            <a:r>
              <a:rPr lang="en-US" sz="4400" dirty="0"/>
              <a:t>and </a:t>
            </a:r>
          </a:p>
          <a:p>
            <a:pPr lvl="0" algn="ctr"/>
            <a:r>
              <a:rPr lang="en-US" sz="4400" dirty="0"/>
              <a:t>Fieldworker Organizations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sz="4400" dirty="0"/>
          </a:p>
          <a:p>
            <a:pPr>
              <a:lnSpc>
                <a:spcPct val="200000"/>
              </a:lnSpc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2920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AA8819-1E86-0043-83CC-6E0AE1A58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Timeline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BA2CB-DF89-394C-BB3B-5A2E71BD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D04173-5C3F-4D4C-ABD1-C927ECDA5003}"/>
              </a:ext>
            </a:extLst>
          </p:cNvPr>
          <p:cNvSpPr txBox="1"/>
          <p:nvPr/>
        </p:nvSpPr>
        <p:spPr>
          <a:xfrm>
            <a:off x="1377387" y="1331664"/>
            <a:ext cx="99764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2016:</a:t>
            </a:r>
            <a:r>
              <a:rPr lang="en-US" sz="3600" dirty="0"/>
              <a:t> Brainstorming Sessions w/ George Farnsworth</a:t>
            </a:r>
          </a:p>
          <a:p>
            <a:r>
              <a:rPr lang="en-US" sz="3600" b="1" dirty="0"/>
              <a:t>2016 – 2018:</a:t>
            </a:r>
            <a:r>
              <a:rPr lang="en-US" sz="3600" dirty="0"/>
              <a:t> Countless Meetings with DPR, CalEPA, EPA Region 9</a:t>
            </a:r>
          </a:p>
          <a:p>
            <a:r>
              <a:rPr lang="en-US" sz="3600" b="1" dirty="0"/>
              <a:t>March 2018: </a:t>
            </a:r>
            <a:r>
              <a:rPr lang="en-US" sz="3600" dirty="0"/>
              <a:t>Project Start</a:t>
            </a:r>
          </a:p>
          <a:p>
            <a:r>
              <a:rPr lang="en-US" sz="3600" b="1" dirty="0"/>
              <a:t>Sept 2018:</a:t>
            </a:r>
            <a:r>
              <a:rPr lang="en-US" sz="3600" dirty="0"/>
              <a:t> Code Complete</a:t>
            </a:r>
          </a:p>
          <a:p>
            <a:r>
              <a:rPr lang="en-US" sz="3600" b="1" dirty="0"/>
              <a:t>Nov 2018: </a:t>
            </a:r>
            <a:r>
              <a:rPr lang="en-US" sz="3600" dirty="0"/>
              <a:t>First Stakeholder Meeting</a:t>
            </a:r>
          </a:p>
          <a:p>
            <a:r>
              <a:rPr lang="en-US" sz="3600" b="1" dirty="0"/>
              <a:t>Jan 2019:</a:t>
            </a:r>
            <a:r>
              <a:rPr lang="en-US" sz="3600" dirty="0"/>
              <a:t> More Stakeholder Meetings</a:t>
            </a:r>
          </a:p>
          <a:p>
            <a:r>
              <a:rPr lang="en-US" sz="3600" b="1" dirty="0"/>
              <a:t>Jan 17, 2019: </a:t>
            </a:r>
            <a:r>
              <a:rPr lang="en-US" sz="3600" dirty="0"/>
              <a:t>App Store Submittals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19068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AA8819-1E86-0043-83CC-6E0AE1A58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Timeline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BA2CB-DF89-394C-BB3B-5A2E71BD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12B38B-19D2-8C4A-A4B2-25E2AA32FA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805" y="421679"/>
            <a:ext cx="3411951" cy="4549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700722-D38B-CE46-AEB4-ED138392E9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634" y="4099181"/>
            <a:ext cx="4572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90AA1B-6CDC-AA48-9576-22A7CCB2CA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9" y="1420075"/>
            <a:ext cx="4945335" cy="3709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255E2A-B5EF-4E48-984F-EC627849E9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2319861"/>
            <a:ext cx="2111931" cy="26703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D04173-5C3F-4D4C-ABD1-C927ECDA5003}"/>
              </a:ext>
            </a:extLst>
          </p:cNvPr>
          <p:cNvSpPr txBox="1"/>
          <p:nvPr/>
        </p:nvSpPr>
        <p:spPr>
          <a:xfrm>
            <a:off x="1107792" y="1076258"/>
            <a:ext cx="9976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Jan 22, 2019: </a:t>
            </a:r>
            <a:r>
              <a:rPr lang="en-US" sz="4000" dirty="0"/>
              <a:t>Apps are LIVE!!!!!!</a:t>
            </a:r>
          </a:p>
        </p:txBody>
      </p:sp>
    </p:spTree>
    <p:extLst>
      <p:ext uri="{BB962C8B-B14F-4D97-AF65-F5344CB8AC3E}">
        <p14:creationId xmlns:p14="http://schemas.microsoft.com/office/powerpoint/2010/main" val="1595987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AA8819-1E86-0043-83CC-6E0AE1A58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98" y="4907"/>
            <a:ext cx="7928202" cy="1325563"/>
          </a:xfrm>
        </p:spPr>
        <p:txBody>
          <a:bodyPr/>
          <a:lstStyle/>
          <a:p>
            <a:r>
              <a:rPr lang="en-US" dirty="0"/>
              <a:t>: Timeline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BA2CB-DF89-394C-BB3B-5A2E71BD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D04173-5C3F-4D4C-ABD1-C927ECDA5003}"/>
              </a:ext>
            </a:extLst>
          </p:cNvPr>
          <p:cNvSpPr txBox="1"/>
          <p:nvPr/>
        </p:nvSpPr>
        <p:spPr>
          <a:xfrm>
            <a:off x="1377387" y="1331664"/>
            <a:ext cx="99764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Jan 24, 2019:</a:t>
            </a:r>
            <a:r>
              <a:rPr lang="en-US" sz="3600" dirty="0"/>
              <a:t> CAPEG Meeting</a:t>
            </a:r>
          </a:p>
          <a:p>
            <a:r>
              <a:rPr lang="en-US" sz="3600" b="1" dirty="0"/>
              <a:t>Jan 24, 2019:</a:t>
            </a:r>
            <a:r>
              <a:rPr lang="en-US" sz="3600" dirty="0"/>
              <a:t> First Test Incident Report by County</a:t>
            </a:r>
            <a:br>
              <a:rPr lang="en-US" sz="3600" dirty="0"/>
            </a:br>
            <a:r>
              <a:rPr lang="en-US" sz="3600" dirty="0"/>
              <a:t>   			(Imperial County 2019-0036)</a:t>
            </a:r>
          </a:p>
          <a:p>
            <a:r>
              <a:rPr lang="en-US" sz="3600" b="1" dirty="0"/>
              <a:t>Feb 2019:</a:t>
            </a:r>
            <a:r>
              <a:rPr lang="en-US" sz="3600" dirty="0"/>
              <a:t> Training Sessions</a:t>
            </a:r>
          </a:p>
          <a:p>
            <a:r>
              <a:rPr lang="en-US" sz="3600" b="1" dirty="0"/>
              <a:t>Feb 2019:</a:t>
            </a:r>
            <a:r>
              <a:rPr lang="en-US" sz="3600" dirty="0"/>
              <a:t> Soft Launch</a:t>
            </a:r>
          </a:p>
          <a:p>
            <a:r>
              <a:rPr lang="en-US" sz="3600" b="1" dirty="0"/>
              <a:t>2019:</a:t>
            </a:r>
            <a:r>
              <a:rPr lang="en-US" sz="3600" dirty="0"/>
              <a:t> Fieldworker Groups Outreach Sessions</a:t>
            </a:r>
          </a:p>
          <a:p>
            <a:r>
              <a:rPr lang="en-US" sz="3600" b="1" dirty="0"/>
              <a:t>2019:</a:t>
            </a:r>
            <a:r>
              <a:rPr lang="en-US" sz="3600" dirty="0"/>
              <a:t> Official Launch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81206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8316E1-E6F7-8A4A-AB45-774A5A61B450}"/>
              </a:ext>
            </a:extLst>
          </p:cNvPr>
          <p:cNvSpPr/>
          <p:nvPr/>
        </p:nvSpPr>
        <p:spPr>
          <a:xfrm>
            <a:off x="5389634" y="1672214"/>
            <a:ext cx="1357312" cy="10906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Submit Incident Report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439B9C5-F76F-A74F-8149-70A118DB39E2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6052017" y="2762826"/>
            <a:ext cx="8337" cy="18083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DBF91BA-978F-FE4B-A532-C6F1FE90E353}"/>
              </a:ext>
            </a:extLst>
          </p:cNvPr>
          <p:cNvSpPr/>
          <p:nvPr/>
        </p:nvSpPr>
        <p:spPr>
          <a:xfrm>
            <a:off x="5253110" y="4571145"/>
            <a:ext cx="1614487" cy="14500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br>
              <a:rPr lang="en-US" dirty="0"/>
            </a:br>
            <a:r>
              <a:rPr lang="en-US" dirty="0"/>
              <a:t>Place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C39055-739D-934F-825B-B086A2DE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6CC8D2-A18A-FB4C-83FE-A13F60EC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221" y="314"/>
            <a:ext cx="7940726" cy="1325563"/>
          </a:xfrm>
        </p:spPr>
        <p:txBody>
          <a:bodyPr/>
          <a:lstStyle/>
          <a:p>
            <a:r>
              <a:rPr lang="en-US" dirty="0"/>
              <a:t> – Overview</a:t>
            </a:r>
          </a:p>
        </p:txBody>
      </p:sp>
    </p:spTree>
    <p:extLst>
      <p:ext uri="{BB962C8B-B14F-4D97-AF65-F5344CB8AC3E}">
        <p14:creationId xmlns:p14="http://schemas.microsoft.com/office/powerpoint/2010/main" val="1827891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8316E1-E6F7-8A4A-AB45-774A5A61B450}"/>
              </a:ext>
            </a:extLst>
          </p:cNvPr>
          <p:cNvSpPr/>
          <p:nvPr/>
        </p:nvSpPr>
        <p:spPr>
          <a:xfrm>
            <a:off x="5389634" y="1672214"/>
            <a:ext cx="1357312" cy="10906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Submit Incident Report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8F8BA4-E22D-1648-B11A-DC24C6970AD1}"/>
              </a:ext>
            </a:extLst>
          </p:cNvPr>
          <p:cNvSpPr/>
          <p:nvPr/>
        </p:nvSpPr>
        <p:spPr>
          <a:xfrm>
            <a:off x="3403671" y="3239076"/>
            <a:ext cx="5386388" cy="6143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Intelligent Case Router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439B9C5-F76F-A74F-8149-70A118DB39E2}"/>
              </a:ext>
            </a:extLst>
          </p:cNvPr>
          <p:cNvCxnSpPr/>
          <p:nvPr/>
        </p:nvCxnSpPr>
        <p:spPr>
          <a:xfrm>
            <a:off x="6052017" y="2762826"/>
            <a:ext cx="0" cy="4762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E6F1F4F-57F7-D14F-B194-F57E40FB7E08}"/>
              </a:ext>
            </a:extLst>
          </p:cNvPr>
          <p:cNvCxnSpPr>
            <a:cxnSpLocks/>
          </p:cNvCxnSpPr>
          <p:nvPr/>
        </p:nvCxnSpPr>
        <p:spPr>
          <a:xfrm>
            <a:off x="6060354" y="3849602"/>
            <a:ext cx="0" cy="7215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DBF91BA-978F-FE4B-A532-C6F1FE90E353}"/>
              </a:ext>
            </a:extLst>
          </p:cNvPr>
          <p:cNvSpPr/>
          <p:nvPr/>
        </p:nvSpPr>
        <p:spPr>
          <a:xfrm>
            <a:off x="5253110" y="4571145"/>
            <a:ext cx="1614487" cy="14500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Right</a:t>
            </a:r>
            <a:br>
              <a:rPr lang="en-US" dirty="0"/>
            </a:br>
            <a:r>
              <a:rPr lang="en-US" dirty="0"/>
              <a:t>Place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C39055-739D-934F-825B-B086A2DE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8" y="102319"/>
            <a:ext cx="3002013" cy="10295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6CC8D2-A18A-FB4C-83FE-A13F60EC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221" y="314"/>
            <a:ext cx="7940726" cy="1325563"/>
          </a:xfrm>
        </p:spPr>
        <p:txBody>
          <a:bodyPr/>
          <a:lstStyle/>
          <a:p>
            <a:r>
              <a:rPr lang="en-US" dirty="0"/>
              <a:t> – Overview</a:t>
            </a:r>
          </a:p>
        </p:txBody>
      </p:sp>
    </p:spTree>
    <p:extLst>
      <p:ext uri="{BB962C8B-B14F-4D97-AF65-F5344CB8AC3E}">
        <p14:creationId xmlns:p14="http://schemas.microsoft.com/office/powerpoint/2010/main" val="1644085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5469</TotalTime>
  <Words>488</Words>
  <Application>Microsoft Macintosh PowerPoint</Application>
  <PresentationFormat>Widescreen</PresentationFormat>
  <Paragraphs>182</Paragraphs>
  <Slides>34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 – Agenda</vt:lpstr>
      <vt:lpstr> – Getting Started</vt:lpstr>
      <vt:lpstr> – The Purpose</vt:lpstr>
      <vt:lpstr>: Timeline</vt:lpstr>
      <vt:lpstr>: Timeline</vt:lpstr>
      <vt:lpstr>: Timeline</vt:lpstr>
      <vt:lpstr> – Overview</vt:lpstr>
      <vt:lpstr> – Overview</vt:lpstr>
      <vt:lpstr> – Overview</vt:lpstr>
      <vt:lpstr> – Overview</vt:lpstr>
      <vt:lpstr> – Overview</vt:lpstr>
      <vt:lpstr> – Overview</vt:lpstr>
      <vt:lpstr> – Overview</vt:lpstr>
      <vt:lpstr> – Overview</vt:lpstr>
      <vt:lpstr>: Mobile </vt:lpstr>
      <vt:lpstr>: Mobile </vt:lpstr>
      <vt:lpstr>: Mobile </vt:lpstr>
      <vt:lpstr>: Admin Web Portal </vt:lpstr>
      <vt:lpstr>: Admin Web Portal</vt:lpstr>
      <vt:lpstr>: Admin Web Portal</vt:lpstr>
      <vt:lpstr>: Admin Web Portal</vt:lpstr>
      <vt:lpstr>: CalPEATS</vt:lpstr>
      <vt:lpstr>: CalPEATS</vt:lpstr>
      <vt:lpstr>: CalPEATS</vt:lpstr>
      <vt:lpstr>: CalPEATS</vt:lpstr>
      <vt:lpstr>: DEMO</vt:lpstr>
      <vt:lpstr>: DEMO</vt:lpstr>
      <vt:lpstr>: DEMO</vt:lpstr>
      <vt:lpstr>: Submit Test Report</vt:lpstr>
      <vt:lpstr>: Stats</vt:lpstr>
      <vt:lpstr>: Open Questions</vt:lpstr>
      <vt:lpstr> – References</vt:lpstr>
      <vt:lpstr>: Play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Mehlig</dc:creator>
  <cp:lastModifiedBy>Chris Voeller</cp:lastModifiedBy>
  <cp:revision>95</cp:revision>
  <cp:lastPrinted>2019-01-11T15:21:05Z</cp:lastPrinted>
  <dcterms:created xsi:type="dcterms:W3CDTF">2018-10-19T18:40:05Z</dcterms:created>
  <dcterms:modified xsi:type="dcterms:W3CDTF">2019-02-12T16:03:47Z</dcterms:modified>
</cp:coreProperties>
</file>